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7"/>
  </p:notesMasterIdLst>
  <p:sldIdLst>
    <p:sldId id="256" r:id="rId3"/>
    <p:sldId id="258" r:id="rId4"/>
    <p:sldId id="329" r:id="rId5"/>
    <p:sldId id="321" r:id="rId6"/>
    <p:sldId id="328" r:id="rId7"/>
    <p:sldId id="330" r:id="rId8"/>
    <p:sldId id="318" r:id="rId9"/>
    <p:sldId id="327" r:id="rId10"/>
    <p:sldId id="312" r:id="rId11"/>
    <p:sldId id="326" r:id="rId12"/>
    <p:sldId id="304" r:id="rId13"/>
    <p:sldId id="314" r:id="rId14"/>
    <p:sldId id="306" r:id="rId15"/>
    <p:sldId id="310" r:id="rId16"/>
    <p:sldId id="319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25" r:id="rId26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28"/>
    </p:embeddedFont>
    <p:embeddedFont>
      <p:font typeface="Cambria Math" panose="02040503050406030204" pitchFamily="18" charset="0"/>
      <p:regular r:id="rId29"/>
    </p:embeddedFont>
    <p:embeddedFont>
      <p:font typeface="나눔스퀘어" panose="020B0600000101010101" pitchFamily="50" charset="-127"/>
      <p:regular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나눔스퀘어라운드 Bold" panose="020B0600000101010101" pitchFamily="50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나눔스퀘어 Bold" panose="020B0600000101010101" pitchFamily="50" charset="-127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0376" autoAdjust="0"/>
  </p:normalViewPr>
  <p:slideViewPr>
    <p:cSldViewPr snapToGrid="0">
      <p:cViewPr varScale="1">
        <p:scale>
          <a:sx n="79" d="100"/>
          <a:sy n="79" d="100"/>
        </p:scale>
        <p:origin x="11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21608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01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410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30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7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0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8206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3516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59101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1065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809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30927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04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018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38533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4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전처리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원하는 꼴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,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주소 변환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120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65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AWS -</a:t>
            </a: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MySQL </a:t>
            </a:r>
            <a:r>
              <a:rPr lang="ko-KR" altLang="en-US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연동 및 </a:t>
            </a: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MySQL</a:t>
            </a:r>
            <a:r>
              <a:rPr lang="ko-KR" altLang="en-US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baseline="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31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19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6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목적 함수</a:t>
            </a:r>
            <a:endParaRPr lang="en-US" altLang="ko-KR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xmlns="" id="{D8892870-6418-4514-B12C-405A776C9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908935"/>
              </p:ext>
            </p:extLst>
          </p:nvPr>
        </p:nvGraphicFramePr>
        <p:xfrm>
          <a:off x="1041191" y="1190615"/>
          <a:ext cx="7167416" cy="278424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334079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  <a:gridCol w="1334079">
                  <a:extLst>
                    <a:ext uri="{9D8B030D-6E8A-4147-A177-3AD203B41FA5}">
                      <a16:colId xmlns:a16="http://schemas.microsoft.com/office/drawing/2014/main" xmlns="" val="3802231999"/>
                    </a:ext>
                  </a:extLst>
                </a:gridCol>
                <a:gridCol w="4499258">
                  <a:extLst>
                    <a:ext uri="{9D8B030D-6E8A-4147-A177-3AD203B41FA5}">
                      <a16:colId xmlns:a16="http://schemas.microsoft.com/office/drawing/2014/main" xmlns="" val="247680505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목적구문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가중치를 고려하여 가장 많은 수요를 포함하는 수소 충전소 위치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제약구문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배치되는 최대 수소 충전소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654802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제약구문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수소 충전소는 반지름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(250m)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 영향권을 가짐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649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설명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수요포인트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 (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구축 가능한 후보지역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수요포인트 집합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격자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 충전소 구축 가능한 후보지역 집합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설치해야하는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수소충전소 개수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후보지역 중 위치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수소충전소가 설치되면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그렇지 않으면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적어도 하나의 수소충전소로 그 포인트가 커버되면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그렇지 않으면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수요포인트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 (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구축 가능한 후보지역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index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수요포인트 집합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격자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 충전소 구축 가능한 후보지역 집합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</a:t>
                      </a:r>
                      <a:r>
                        <a:rPr lang="ko-KR" altLang="en-US" sz="1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설치해야하는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수소충전소 개수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후보지역 중 위치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수소충전소가 설치되면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그렇지 않으면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y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적어도 하나의 수소충전소로 그 포인트가 커버되면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1,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그렇지 않으면 </a:t>
                      </a: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 : </a:t>
                      </a:r>
                      <a:r>
                        <a:rPr lang="ko-KR" altLang="en-US" sz="1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가중치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C6DEAC-F98A-4B87-9051-0C0F705A2172}"/>
              </a:ext>
            </a:extLst>
          </p:cNvPr>
          <p:cNvSpPr txBox="1"/>
          <p:nvPr/>
        </p:nvSpPr>
        <p:spPr>
          <a:xfrm>
            <a:off x="307949" y="3983565"/>
            <a:ext cx="86339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 각 격자의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정규화된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인구수 &amp; 자동차 등록대수에 가중치를 곱해서 통합된 가중치 정보(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산출</a:t>
            </a: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1종 보호시설 및 기존 수소충전소 위치를 제외한 후보지역(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선정</a:t>
            </a: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총 설치할 수소충전소 개수(K)에 맞춰 랜덤하게 수소충전소 할당 후 후보지역에 수소충전소가 설치되면 1, 그렇지 않으면 0을 할당</a:t>
            </a: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식 (2)에 따라 후보지역으로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(500m)내에 수소충전소가 설치되어 있지 않으면 커버되는 수요포인트는 없으므로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y는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0, 수소충전소가      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1개이상 설치되어 있으면 적어도 하나의 수요포인트를 커버한다는 의미로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=1을 할당</a:t>
            </a:r>
          </a:p>
        </p:txBody>
      </p:sp>
    </p:spTree>
    <p:extLst>
      <p:ext uri="{BB962C8B-B14F-4D97-AF65-F5344CB8AC3E}">
        <p14:creationId xmlns:p14="http://schemas.microsoft.com/office/powerpoint/2010/main" val="585144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/>
              <a:t>입지선정지수 개발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64E17122-8BD2-4574-A387-08E0E64B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7" y="1322431"/>
            <a:ext cx="3165920" cy="2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D388DC1-0BEE-47F1-8447-D83D1FE99341}"/>
              </a:ext>
            </a:extLst>
          </p:cNvPr>
          <p:cNvSpPr txBox="1"/>
          <p:nvPr/>
        </p:nvSpPr>
        <p:spPr>
          <a:xfrm>
            <a:off x="3510277" y="1880143"/>
            <a:ext cx="5691689" cy="1556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인구현황데이터는 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    </a:t>
            </a: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정규화된 인구 수 정보 할당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 지역에 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자동차등록대수 정보를 할당</a:t>
            </a: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xmlns="" id="{D5E3FEDA-CFE2-44F5-84B1-067F215C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70728"/>
              </p:ext>
            </p:extLst>
          </p:nvPr>
        </p:nvGraphicFramePr>
        <p:xfrm>
          <a:off x="157819" y="1608289"/>
          <a:ext cx="1011801" cy="7315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Point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할당정보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81435" y="3743178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302683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xmlns="" id="{F876C319-BEDF-40C1-B96A-C8C0C1E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17876"/>
              </p:ext>
            </p:extLst>
          </p:nvPr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xmlns="" id="{67D95A3E-2C0C-4D1D-9797-2211061A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876387"/>
              </p:ext>
            </p:extLst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0.1090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0.0153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-0.0137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xmlns="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2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수소 충전소 최적입지선정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5842" y="4286482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(100m x 100m)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ED73916-A367-4161-BB94-163B55FB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0" y="1187847"/>
            <a:ext cx="3510972" cy="29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A49358-0CC5-467D-9FA1-26149524F4C1}"/>
              </a:ext>
            </a:extLst>
          </p:cNvPr>
          <p:cNvSpPr txBox="1"/>
          <p:nvPr/>
        </p:nvSpPr>
        <p:spPr>
          <a:xfrm>
            <a:off x="5020175" y="1302732"/>
            <a:ext cx="3501734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등록대수 데이터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행정동 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격자형 데이터로 변환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로지스틱 회귀분석을 통한 가중치 재 산정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MCLP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분석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77ABF810-D71E-49AD-AF5C-2A84A8866816}"/>
              </a:ext>
            </a:extLst>
          </p:cNvPr>
          <p:cNvCxnSpPr/>
          <p:nvPr/>
        </p:nvCxnSpPr>
        <p:spPr>
          <a:xfrm>
            <a:off x="4572000" y="875323"/>
            <a:ext cx="0" cy="36727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E88990-D4C2-4F5C-A62B-D77857B08522}"/>
              </a:ext>
            </a:extLst>
          </p:cNvPr>
          <p:cNvSpPr txBox="1"/>
          <p:nvPr/>
        </p:nvSpPr>
        <p:spPr>
          <a:xfrm>
            <a:off x="4865489" y="789170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향후 분석 계획</a:t>
            </a:r>
          </a:p>
        </p:txBody>
      </p:sp>
    </p:spTree>
    <p:extLst>
      <p:ext uri="{BB962C8B-B14F-4D97-AF65-F5344CB8AC3E}">
        <p14:creationId xmlns:p14="http://schemas.microsoft.com/office/powerpoint/2010/main" val="3288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서비스 </a:t>
            </a:r>
            <a:r>
              <a:rPr lang="ko-KR" altLang="en-US" sz="4400" dirty="0" smtClean="0"/>
              <a:t>구현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3539" r="3476"/>
          <a:stretch/>
        </p:blipFill>
        <p:spPr>
          <a:xfrm>
            <a:off x="372979" y="1224779"/>
            <a:ext cx="3260559" cy="21992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4997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0662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7260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원하는 수소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충전소의 개수를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시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 위치 추천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6909" r="2820"/>
          <a:stretch/>
        </p:blipFill>
        <p:spPr>
          <a:xfrm>
            <a:off x="4728409" y="1224779"/>
            <a:ext cx="3152276" cy="228085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138234" y="1428123"/>
            <a:ext cx="561975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38234" y="1865847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00209" y="1621971"/>
            <a:ext cx="278953" cy="4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7834378" y="1938069"/>
            <a:ext cx="258531" cy="40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55121" y="1458574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시 구별 정보 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합산 확인 가능 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56813" y="1839854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범례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263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추천입지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963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현황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259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LPG </a:t>
            </a:r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충전소</a:t>
            </a:r>
            <a:r>
              <a:rPr lang="en-US" altLang="ko-KR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 충전소 위치 확인 가능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102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5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Tableau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전국 수소충전소 위치</a:t>
            </a:r>
            <a:endParaRPr lang="en-US" altLang="ko-KR" sz="1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클릭 시 정보 확인 가능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0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데이터 수집 및 </a:t>
            </a:r>
            <a:r>
              <a:rPr lang="ko-KR" altLang="en-US" sz="2400" dirty="0" err="1"/>
              <a:t>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MCLP </a:t>
            </a:r>
            <a:r>
              <a:rPr lang="ko-KR" altLang="en-US" sz="2400" dirty="0"/>
              <a:t>분석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– Tableau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81902"/>
            <a:ext cx="6651624" cy="341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2521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Crawling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833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– Crawling </a:t>
            </a: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서비스 구현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7818" y="729047"/>
            <a:ext cx="2768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Django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제목 클릭 시 뉴스 화면으로 이동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865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9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데이터 수집 및 </a:t>
            </a:r>
            <a:r>
              <a:rPr lang="ko-KR" altLang="en-US" sz="4400" dirty="0" err="1"/>
              <a:t>전처리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55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029211"/>
              </p:ext>
            </p:extLst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구별 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625651"/>
              </p:ext>
            </p:extLst>
          </p:nvPr>
        </p:nvGraphicFramePr>
        <p:xfrm>
          <a:off x="708390" y="984276"/>
          <a:ext cx="7910953" cy="305460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35794">
                  <a:extLst>
                    <a:ext uri="{9D8B030D-6E8A-4147-A177-3AD203B41FA5}">
                      <a16:colId xmlns:a16="http://schemas.microsoft.com/office/drawing/2014/main" xmlns="" val="93595329"/>
                    </a:ext>
                  </a:extLst>
                </a:gridCol>
                <a:gridCol w="2383436">
                  <a:extLst>
                    <a:ext uri="{9D8B030D-6E8A-4147-A177-3AD203B41FA5}">
                      <a16:colId xmlns:a16="http://schemas.microsoft.com/office/drawing/2014/main" xmlns="" val="1211162166"/>
                    </a:ext>
                  </a:extLst>
                </a:gridCol>
                <a:gridCol w="4991723">
                  <a:extLst>
                    <a:ext uri="{9D8B030D-6E8A-4147-A177-3AD203B41FA5}">
                      <a16:colId xmlns:a16="http://schemas.microsoft.com/office/drawing/2014/main" xmlns="" val="4202001032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694593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7826546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4009567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6989882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3730612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158979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567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63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030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MCLP </a:t>
            </a:r>
            <a:r>
              <a:rPr lang="ko-KR" altLang="en-US" sz="4400" dirty="0"/>
              <a:t>분석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행정구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별 현황 파악</a:t>
            </a:r>
          </a:p>
        </p:txBody>
      </p:sp>
    </p:spTree>
    <p:extLst>
      <p:ext uri="{BB962C8B-B14F-4D97-AF65-F5344CB8AC3E}">
        <p14:creationId xmlns:p14="http://schemas.microsoft.com/office/powerpoint/2010/main" val="78418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7790703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1035</Words>
  <Application>Microsoft Office PowerPoint</Application>
  <PresentationFormat>화면 슬라이드 쇼(16:9)</PresentationFormat>
  <Paragraphs>249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나눔스퀘어 ExtraBold</vt:lpstr>
      <vt:lpstr>Arial</vt:lpstr>
      <vt:lpstr>Cambria Math</vt:lpstr>
      <vt:lpstr>나눔스퀘어</vt:lpstr>
      <vt:lpstr>Fira Sans Extra Condensed Medium</vt:lpstr>
      <vt:lpstr>Montserrat</vt:lpstr>
      <vt:lpstr>나눔스퀘어라운드 Bold</vt:lpstr>
      <vt:lpstr>맑은 고딕</vt:lpstr>
      <vt:lpstr>나눔스퀘어 Bold</vt:lpstr>
      <vt:lpstr>Wingdings</vt:lpstr>
      <vt:lpstr>Management Consulting Toolkit by Slidesgo</vt:lpstr>
      <vt:lpstr>디자인 사용자 지정</vt:lpstr>
      <vt:lpstr>수소충전소  최적 입지 선정</vt:lpstr>
      <vt:lpstr>목 차</vt:lpstr>
      <vt:lpstr>데이터 수집 및 전처리</vt:lpstr>
      <vt:lpstr>데이터 수집</vt:lpstr>
      <vt:lpstr>데이터 전처리</vt:lpstr>
      <vt:lpstr>데이터 수집</vt:lpstr>
      <vt:lpstr>MCLP 분석</vt:lpstr>
      <vt:lpstr>EDA</vt:lpstr>
      <vt:lpstr>최적화 문제 정의</vt:lpstr>
      <vt:lpstr>최적화 문제 정의</vt:lpstr>
      <vt:lpstr>입지선정지수 개발</vt:lpstr>
      <vt:lpstr>입지선정지수 개발</vt:lpstr>
      <vt:lpstr>최적화 문제 정의</vt:lpstr>
      <vt:lpstr>수소 충전소 최적입지선정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서비스 구현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Microsoft 계정</cp:lastModifiedBy>
  <cp:revision>184</cp:revision>
  <dcterms:modified xsi:type="dcterms:W3CDTF">2021-09-29T12:04:57Z</dcterms:modified>
</cp:coreProperties>
</file>